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9" r:id="rId2"/>
    <p:sldId id="302" r:id="rId3"/>
    <p:sldId id="311" r:id="rId4"/>
    <p:sldId id="500" r:id="rId5"/>
    <p:sldId id="538" r:id="rId6"/>
    <p:sldId id="539" r:id="rId7"/>
    <p:sldId id="540" r:id="rId8"/>
    <p:sldId id="542" r:id="rId9"/>
    <p:sldId id="459" r:id="rId10"/>
    <p:sldId id="516" r:id="rId11"/>
    <p:sldId id="543" r:id="rId12"/>
    <p:sldId id="457" r:id="rId13"/>
    <p:sldId id="544" r:id="rId14"/>
    <p:sldId id="451" r:id="rId15"/>
    <p:sldId id="545" r:id="rId16"/>
    <p:sldId id="469" r:id="rId17"/>
    <p:sldId id="546" r:id="rId18"/>
    <p:sldId id="523" r:id="rId19"/>
    <p:sldId id="547" r:id="rId20"/>
    <p:sldId id="526" r:id="rId21"/>
    <p:sldId id="529" r:id="rId22"/>
    <p:sldId id="548" r:id="rId23"/>
    <p:sldId id="549" r:id="rId24"/>
    <p:sldId id="527" r:id="rId25"/>
    <p:sldId id="532" r:id="rId26"/>
    <p:sldId id="534" r:id="rId27"/>
    <p:sldId id="550" r:id="rId28"/>
    <p:sldId id="535" r:id="rId29"/>
    <p:sldId id="551" r:id="rId30"/>
    <p:sldId id="552" r:id="rId31"/>
    <p:sldId id="344" r:id="rId3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8"/>
    <p:restoredTop sz="94698"/>
  </p:normalViewPr>
  <p:slideViewPr>
    <p:cSldViewPr snapToGrid="0" snapToObjects="1">
      <p:cViewPr varScale="1">
        <p:scale>
          <a:sx n="81" d="100"/>
          <a:sy n="81" d="100"/>
        </p:scale>
        <p:origin x="8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6"/>
    </p:cViewPr>
  </p:sorterViewPr>
  <p:notesViewPr>
    <p:cSldViewPr snapToGrid="0" snapToObjects="1">
      <p:cViewPr varScale="1">
        <p:scale>
          <a:sx n="114" d="100"/>
          <a:sy n="114" d="100"/>
        </p:scale>
        <p:origin x="52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19.12.2020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66CF4B95-F143-724F-8317-E4CC3AE87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aseline="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Рисунок 2" descr="Рисунок 2">
            <a:extLst>
              <a:ext uri="{FF2B5EF4-FFF2-40B4-BE49-F238E27FC236}">
                <a16:creationId xmlns:a16="http://schemas.microsoft.com/office/drawing/2014/main" id="{714E7D8D-523E-BF43-BC7A-F2829AAA8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24338" b="26524"/>
          <a:stretch>
            <a:fillRect/>
          </a:stretch>
        </p:blipFill>
        <p:spPr>
          <a:xfrm>
            <a:off x="0" y="0"/>
            <a:ext cx="6858000" cy="3369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18" t="1" r="38529" b="65080"/>
          <a:stretch>
            <a:fillRect/>
          </a:stretch>
        </p:blipFill>
        <p:spPr>
          <a:xfrm>
            <a:off x="9152238" y="4937473"/>
            <a:ext cx="3039763" cy="19205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5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4">
            <a:extLst>
              <a:ext uri="{FF2B5EF4-FFF2-40B4-BE49-F238E27FC236}">
                <a16:creationId xmlns:a16="http://schemas.microsoft.com/office/drawing/2014/main" id="{30D97CAA-EBAD-C949-9EBD-D89013F143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mail.ru</a:t>
            </a:r>
            <a:endParaRPr lang="ru-RU" dirty="0"/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2AF755-FD50-9D44-900A-E3019CE2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https://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6F1457C-E0C7-8143-A77B-3EB838789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+7 111 111 11 11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84F45-7EA4-CA47-BA98-2FD31F964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775" y="1525062"/>
            <a:ext cx="774700" cy="774700"/>
          </a:xfrm>
          <a:prstGeom prst="rect">
            <a:avLst/>
          </a:prstGeom>
        </p:spPr>
      </p:pic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C87B6-FAF6-344B-BA44-C207656E26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775" y="2820321"/>
            <a:ext cx="774700" cy="7747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557913-73B7-2249-8CD3-665660B2EB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0775" y="4115580"/>
            <a:ext cx="774700" cy="774700"/>
          </a:xfrm>
          <a:prstGeom prst="rect">
            <a:avLst/>
          </a:prstGeom>
        </p:spPr>
      </p:pic>
      <p:sp>
        <p:nvSpPr>
          <p:cNvPr id="10" name="Объект 11">
            <a:extLst>
              <a:ext uri="{FF2B5EF4-FFF2-40B4-BE49-F238E27FC236}">
                <a16:creationId xmlns:a16="http://schemas.microsoft.com/office/drawing/2014/main" id="{FA009FB2-6AB9-6145-8D54-98CC88D82A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Текст 21">
            <a:extLst>
              <a:ext uri="{FF2B5EF4-FFF2-40B4-BE49-F238E27FC236}">
                <a16:creationId xmlns:a16="http://schemas.microsoft.com/office/drawing/2014/main" id="{4CDF883F-54CC-5F47-8E5F-F6CD09B12D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pic>
        <p:nvPicPr>
          <p:cNvPr id="12" name="Рисунок 2" descr="Рисунок 2">
            <a:extLst>
              <a:ext uri="{FF2B5EF4-FFF2-40B4-BE49-F238E27FC236}">
                <a16:creationId xmlns:a16="http://schemas.microsoft.com/office/drawing/2014/main" id="{26DFB7BA-4C8A-E84C-A935-5DE2E633732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24338" b="26524"/>
          <a:stretch>
            <a:fillRect/>
          </a:stretch>
        </p:blipFill>
        <p:spPr>
          <a:xfrm>
            <a:off x="8538594" y="5062836"/>
            <a:ext cx="3653406" cy="1795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026070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 6.1 Отбивка вертикаль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9CEB2BC1-7D5D-2542-8DFB-60B972919C74}"/>
              </a:ext>
            </a:extLst>
          </p:cNvPr>
          <p:cNvSpPr/>
          <p:nvPr userDrawn="1"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10800000"/>
                    <a:satOff val="-100001"/>
                  </a:schemeClr>
                </a:solidFill>
              </a:defRPr>
            </a:pPr>
            <a:endParaRPr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A66FA0BD-76B7-6549-B906-F70F69DBBE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6" name="Рисунок 212" descr="Рисунок 212">
            <a:extLst>
              <a:ext uri="{FF2B5EF4-FFF2-40B4-BE49-F238E27FC236}">
                <a16:creationId xmlns:a16="http://schemas.microsoft.com/office/drawing/2014/main" id="{7E738904-3DA2-3C4F-852F-C616D160D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34431"/>
          <a:stretch>
            <a:fillRect/>
          </a:stretch>
        </p:blipFill>
        <p:spPr>
          <a:xfrm>
            <a:off x="8564468" y="-29277"/>
            <a:ext cx="3627532" cy="2079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Объект 11">
            <a:extLst>
              <a:ext uri="{FF2B5EF4-FFF2-40B4-BE49-F238E27FC236}">
                <a16:creationId xmlns:a16="http://schemas.microsoft.com/office/drawing/2014/main" id="{53AC3A50-E340-EF4D-83DC-9FFFA78445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3622"/>
            <a:ext cx="6095999" cy="6877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270833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0F41BEF-94A2-9C4C-B439-19D1A93B3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Proxima Nova Regular"/>
                <a:sym typeface="Proxima Nova Regular"/>
              </a:rPr>
              <a:t>Текст</a:t>
            </a:r>
            <a:endParaRPr lang="ru-RU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C03CF996-D30A-1D42-8548-99ACDDB0D9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1 Разворо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4BDEDDB-9E1D-0E48-9D8E-9F1DB026A3C1}"/>
              </a:ext>
            </a:extLst>
          </p:cNvPr>
          <p:cNvSpPr/>
          <p:nvPr userDrawn="1"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Объект 11">
            <a:extLst>
              <a:ext uri="{FF2B5EF4-FFF2-40B4-BE49-F238E27FC236}">
                <a16:creationId xmlns:a16="http://schemas.microsoft.com/office/drawing/2014/main" id="{503C01EF-4C9F-0049-8732-4978984EC8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3517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6E228E4-076B-C34A-8CA2-D2BEF8D08328}"/>
              </a:ext>
            </a:extLst>
          </p:cNvPr>
          <p:cNvSpPr/>
          <p:nvPr userDrawn="1"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89376F22-AB21-E943-B9CD-CDA46BD83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1 Ноутбук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08690" y="1511831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225482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2 Ноутбук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57206" y="1585488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873793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1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7425505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09896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2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1120774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9680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01" r:id="rId2"/>
    <p:sldLayoutId id="2147483652" r:id="rId3"/>
    <p:sldLayoutId id="2147483661" r:id="rId4"/>
    <p:sldLayoutId id="2147483703" r:id="rId5"/>
    <p:sldLayoutId id="2147483663" r:id="rId6"/>
    <p:sldLayoutId id="2147483704" r:id="rId7"/>
    <p:sldLayoutId id="2147483662" r:id="rId8"/>
    <p:sldLayoutId id="2147483705" r:id="rId9"/>
    <p:sldLayoutId id="2147483668" r:id="rId10"/>
    <p:sldLayoutId id="2147483653" r:id="rId11"/>
    <p:sldLayoutId id="2147483706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D0E4B58-86A3-324A-BDE2-882CE27655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Шовкопляс Григорий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95DBDB-1776-3841-8D35-BA52C126E9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Введение в алгоритмы и структуры данных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2C3ADA-CA42-3943-900E-52B97DCF0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425" y="3305868"/>
            <a:ext cx="8245475" cy="1631605"/>
          </a:xfrm>
        </p:spPr>
        <p:txBody>
          <a:bodyPr/>
          <a:lstStyle/>
          <a:p>
            <a:r>
              <a:rPr lang="ru-RU" dirty="0"/>
              <a:t>Грамматики и </a:t>
            </a:r>
            <a:r>
              <a:rPr lang="ru-RU" dirty="0" err="1"/>
              <a:t>парсинг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79444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Контекстно-свободные грамматики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Только правила вида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A – </a:t>
                </a:r>
                <a:r>
                  <a:rPr lang="ru-RU" sz="2400" dirty="0" err="1"/>
                  <a:t>нетерминал</a:t>
                </a: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𝜷 – строка из терминалов и </a:t>
                </a:r>
                <a:r>
                  <a:rPr lang="ru-RU" sz="2400" dirty="0" err="1"/>
                  <a:t>нетерминалов</a:t>
                </a: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Пример: правильные скобочные последовательности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𝑆𝑆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Большинство ЯП </a:t>
                </a:r>
                <a:r>
                  <a:rPr lang="ru-RU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─</a:t>
                </a:r>
                <a:r>
                  <a:rPr lang="ru-RU" sz="2400" dirty="0"/>
                  <a:t> контекстно-свободные</a:t>
                </a: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32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1085143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Нормальная форма Хомского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КС-грамматика с правилами только следующего вида: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𝐵𝐶</m:t>
                    </m:r>
                  </m:oMath>
                </a14:m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Утверждение: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Можно привести любую грамматику в НФХ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6895671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Кока-Янгера-</a:t>
            </a:r>
            <a:r>
              <a:rPr lang="ru-RU" dirty="0" err="1"/>
              <a:t>Касами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CYK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Дана КС-грамматика в НФ Хомского и слово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 sz="2400" i="0" dirty="0" err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sz="2400" dirty="0"/>
                  <a:t> 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Выводится ли это слово в данной грамматике?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ДП по </a:t>
                </a:r>
                <a:r>
                  <a:rPr lang="ru-RU" sz="2400" dirty="0" err="1"/>
                  <a:t>подотрезкам</a:t>
                </a: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 err="1"/>
                  <a:t>can</a:t>
                </a:r>
                <a:r>
                  <a:rPr lang="ru-RU" sz="2400" dirty="0"/>
                  <a:t>[i][j][A] = </a:t>
                </a:r>
                <a:r>
                  <a:rPr lang="ru-RU" sz="2400" dirty="0" err="1"/>
                  <a:t>true</a:t>
                </a:r>
                <a:r>
                  <a:rPr lang="ru-RU" sz="2400" dirty="0"/>
                  <a:t>, если w[</a:t>
                </a:r>
                <a:r>
                  <a:rPr lang="ru-RU" sz="2400" dirty="0" err="1"/>
                  <a:t>i..j</a:t>
                </a:r>
                <a:r>
                  <a:rPr lang="ru-RU" sz="2400" dirty="0"/>
                  <a:t>] можно вывести из </a:t>
                </a:r>
                <a:r>
                  <a:rPr lang="ru-RU" sz="2400" dirty="0" err="1"/>
                  <a:t>нетерминала</a:t>
                </a:r>
                <a:r>
                  <a:rPr lang="ru-RU" sz="2400" dirty="0"/>
                  <a:t> A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Перебираем место разбиения и правило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𝐵𝐶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Сложность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Есть модификации не для НФХ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lvl="1" indent="0">
                  <a:buClr>
                    <a:schemeClr val="accent1"/>
                  </a:buClr>
                  <a:buNone/>
                </a:pPr>
                <a:endParaRPr lang="ru-RU" sz="3200" dirty="0">
                  <a:latin typeface="Proxima Nova Regular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325268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Другие алгоритмы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Алгоритм Эрли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400" dirty="0"/>
                  <a:t>в худшем случае (константа лучше </a:t>
                </a:r>
                <a:r>
                  <a:rPr lang="en-US" sz="2400" dirty="0"/>
                  <a:t>CYK</a:t>
                </a:r>
                <a:r>
                  <a:rPr lang="ru-RU" sz="2400" dirty="0"/>
                  <a:t>)</a:t>
                </a: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/>
                  <a:t>для однозначных грамматик</a:t>
                </a:r>
              </a:p>
              <a:p>
                <a:pPr marL="1577339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У каждого слова имеется не более одного дерева разбора в этой грамматике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solidFill>
                      <a:srgbClr val="FF0000"/>
                    </a:solidFill>
                  </a:rPr>
                  <a:t>Рекурсивный спуск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lvl="1" indent="0">
                  <a:buClr>
                    <a:schemeClr val="accent1"/>
                  </a:buClr>
                  <a:buNone/>
                </a:pPr>
                <a:endParaRPr lang="ru-RU" sz="3200" dirty="0">
                  <a:latin typeface="Proxima Nova Regular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840682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Рекурсивный спуск</a:t>
            </a:r>
          </a:p>
        </p:txBody>
      </p:sp>
      <p:pic>
        <p:nvPicPr>
          <p:cNvPr id="11" name="Объект 10" descr="Изображение выглядит как текст, человек, проигрыватель, ударение&#10;&#10;Автоматически созданное описание">
            <a:extLst>
              <a:ext uri="{FF2B5EF4-FFF2-40B4-BE49-F238E27FC236}">
                <a16:creationId xmlns:a16="http://schemas.microsoft.com/office/drawing/2014/main" id="{5544D8F2-BCA9-420B-8686-8ECF47994A2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7" y="2366169"/>
            <a:ext cx="3552825" cy="2152650"/>
          </a:xfrm>
        </p:spPr>
      </p:pic>
    </p:spTree>
    <p:extLst>
      <p:ext uri="{BB962C8B-B14F-4D97-AF65-F5344CB8AC3E}">
        <p14:creationId xmlns:p14="http://schemas.microsoft.com/office/powerpoint/2010/main" val="247326367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Арифметические выражения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𝐸𝑥𝑝𝑟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𝐸𝑥𝑝𝑟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𝐸𝑥𝑝𝑟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𝐸𝑥𝑝𝑟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𝐸𝑥𝑝𝑟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𝐸𝑥𝑝𝑟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𝐸𝑥𝑝𝑟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𝐸𝑥𝑝𝑟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𝑉𝑎𝑟𝑖𝑎𝑏𝑙𝑒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| …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Проблемы 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Неоднозначность построения дерева разбора 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И как следствие нарушение семантики (в данном случае порядок вычисления)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1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43906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Арифметические выражения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𝐸𝑥𝑝𝑟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𝑆𝑢𝑚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𝑆𝑢𝑚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𝑆𝑢𝑚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𝑃𝑟𝑜𝑑𝑢𝑐𝑡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𝑃𝑟𝑜𝑑𝑢𝑐𝑡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𝑃𝑟𝑜𝑑𝑢𝑐𝑡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𝑃𝑟𝑜𝑑𝑢𝑐𝑡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𝑇𝑒𝑟𝑚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𝑇𝑒𝑟𝑚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𝑇𝑒𝑟𝑚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 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𝐸𝑥𝑝𝑟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|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𝑁𝑢𝑚𝑏𝑒𝑟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𝑉𝑎𝑟𝑖𝑎𝑏𝑙𝑒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| …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1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3071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Рекурсивный спуск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Для каждого </a:t>
            </a:r>
            <a:r>
              <a:rPr lang="ru-RU" sz="2400" dirty="0" err="1"/>
              <a:t>нетерминала</a:t>
            </a:r>
            <a:r>
              <a:rPr lang="ru-RU" sz="2400" dirty="0"/>
              <a:t> X создадим функцию </a:t>
            </a:r>
            <a:r>
              <a:rPr lang="ru-RU" sz="2400" dirty="0" err="1"/>
              <a:t>parseX</a:t>
            </a:r>
            <a:r>
              <a:rPr lang="ru-RU" sz="2400" dirty="0"/>
              <a:t>()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Перебираем, по какому правилу раскрыть X, запускаемся рекурсивно для этого правила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Проблемы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Можно не угадать правило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Можно бесконечно зациклиться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8962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Левая рекурсия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Правила вида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𝑆𝑢𝑚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𝑆𝑢𝑚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𝑃𝑟𝑜𝑑𝑢𝑐𝑡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𝑃𝑟𝑜𝑑𝑢𝑐𝑡</m:t>
                    </m:r>
                  </m:oMath>
                </a14:m>
                <a:endParaRPr lang="en-US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𝑝𝑎𝑟𝑠𝑒𝑆𝑢𝑚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𝑝𝑎𝑟𝑠𝑒𝑆𝑢𝑚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𝑝𝑎𝑟𝑠𝑒𝑆𝑢𝑚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Решения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Переписать правило как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𝑆𝑢𝑚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𝑃𝑟𝑜𝑑𝑢𝑐𝑡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𝑆𝑢𝑚</m:t>
                    </m:r>
                  </m:oMath>
                </a14:m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Или так</a:t>
                </a:r>
              </a:p>
              <a:p>
                <a:pPr marL="1577339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𝑆𝑢𝑚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𝑃𝑟𝑜𝑑𝑢𝑐𝑡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𝑆𝑢𝑚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400" dirty="0"/>
              </a:p>
              <a:p>
                <a:pPr marL="1577339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𝑆𝑢𝑚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’→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𝑆𝑢𝑚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l-GR" sz="2400" i="1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Важно, меняет ассоциативность!</a:t>
                </a: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l-GR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7430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Левая рекурсия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Как вычислять значения?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1) Через аккумулятор, аргументом </a:t>
            </a:r>
            <a:r>
              <a:rPr lang="en-US" sz="2400" dirty="0" err="1">
                <a:latin typeface="Proxima Nova Regular"/>
              </a:rPr>
              <a:t>parseSum</a:t>
            </a:r>
            <a:r>
              <a:rPr lang="en-US" sz="2400" dirty="0">
                <a:latin typeface="Proxima Nova Regular"/>
              </a:rPr>
              <a:t>’(acc)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roxima Nova Regular"/>
              </a:rPr>
              <a:t>2) </a:t>
            </a:r>
            <a:r>
              <a:rPr lang="ru-RU" sz="2400" dirty="0">
                <a:latin typeface="Proxima Nova Regular"/>
              </a:rPr>
              <a:t>Перестроить дерево разбора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Для каждой грамматики можно устранить левую рекурсию (есть алгоритм)</a:t>
            </a:r>
            <a:endParaRPr lang="el-GR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27404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Введение в теорию формальных языков</a:t>
            </a:r>
          </a:p>
        </p:txBody>
      </p:sp>
      <p:pic>
        <p:nvPicPr>
          <p:cNvPr id="7" name="Объект 6" descr="Изображение выглядит как текст, человек, мужчина, мужской&#10;&#10;Автоматически созданное описание">
            <a:extLst>
              <a:ext uri="{FF2B5EF4-FFF2-40B4-BE49-F238E27FC236}">
                <a16:creationId xmlns:a16="http://schemas.microsoft.com/office/drawing/2014/main" id="{1025253F-5F7F-48F3-BCA9-2923400D4BD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37494"/>
            <a:ext cx="3810000" cy="3810000"/>
          </a:xfrm>
        </p:spPr>
      </p:pic>
    </p:spTree>
    <p:extLst>
      <p:ext uri="{BB962C8B-B14F-4D97-AF65-F5344CB8AC3E}">
        <p14:creationId xmlns:p14="http://schemas.microsoft.com/office/powerpoint/2010/main" val="294907818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LL(1) и LL(k) грамматики</a:t>
            </a:r>
          </a:p>
        </p:txBody>
      </p:sp>
      <p:pic>
        <p:nvPicPr>
          <p:cNvPr id="5" name="Объект 4" descr="Изображение выглядит как текст, человек, проигрыватель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18F62B1E-3535-4D60-80B0-220CAD9259D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37494"/>
            <a:ext cx="3810000" cy="3810000"/>
          </a:xfrm>
        </p:spPr>
      </p:pic>
    </p:spTree>
    <p:extLst>
      <p:ext uri="{BB962C8B-B14F-4D97-AF65-F5344CB8AC3E}">
        <p14:creationId xmlns:p14="http://schemas.microsoft.com/office/powerpoint/2010/main" val="257342868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LL(1) и LL(k) грамматики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LL(1) грамматика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/>
                  <a:t> такая, что, какое правило применять, можно однозначно понять по первому нерассмотренному </a:t>
                </a:r>
                <a:r>
                  <a:rPr lang="ru-RU" sz="2400" i="1" u="sng" dirty="0"/>
                  <a:t>токену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LL(k)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/>
                  <a:t> аналогично, по первым k </a:t>
                </a:r>
                <a:r>
                  <a:rPr lang="ru-RU" sz="2400" i="1" u="sng" dirty="0"/>
                  <a:t>токенам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Легко распарить рекурсивно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Почти все ЯП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/>
                  <a:t> LL(1)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308" r="-11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23713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Лирическое отступление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 err="1"/>
              <a:t>Лексер</a:t>
            </a:r>
            <a:r>
              <a:rPr lang="ru-RU" sz="2400" dirty="0"/>
              <a:t> получает из строки набор токенов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Парсер строит дерево разбора (или что понадобится) по набору токенов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2727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LL(1) и LL(k) грамматики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Если грамматика </a:t>
                </a:r>
                <a:r>
                  <a:rPr lang="en-US" sz="2400" dirty="0"/>
                  <a:t>LL(1)</a:t>
                </a: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Тогда в функции </a:t>
                </a:r>
                <a:r>
                  <a:rPr lang="ru-RU" sz="2400" dirty="0" err="1"/>
                  <a:t>parseA</a:t>
                </a:r>
                <a:r>
                  <a:rPr lang="ru-RU" sz="2400" dirty="0"/>
                  <a:t>() по первому токену можно однозначно понять правило и запуститься рекурсивно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 err="1"/>
                  <a:t>Парсинг</a:t>
                </a:r>
                <a:r>
                  <a:rPr lang="ru-RU" sz="2400" dirty="0"/>
                  <a:t> будет работать за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8602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А что в индустрии?</a:t>
            </a:r>
          </a:p>
        </p:txBody>
      </p:sp>
      <p:pic>
        <p:nvPicPr>
          <p:cNvPr id="7" name="Объект 6" descr="Изображение выглядит как текст, мужчина, человек, знак&#10;&#10;Автоматически созданное описание">
            <a:extLst>
              <a:ext uri="{FF2B5EF4-FFF2-40B4-BE49-F238E27FC236}">
                <a16:creationId xmlns:a16="http://schemas.microsoft.com/office/drawing/2014/main" id="{F052E78B-C7F5-4932-B45D-DED99D6ECDD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13694"/>
            <a:ext cx="4876800" cy="3657600"/>
          </a:xfrm>
        </p:spPr>
      </p:pic>
    </p:spTree>
    <p:extLst>
      <p:ext uri="{BB962C8B-B14F-4D97-AF65-F5344CB8AC3E}">
        <p14:creationId xmlns:p14="http://schemas.microsoft.com/office/powerpoint/2010/main" val="425486377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BNF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BNF/EBNF ([</a:t>
                </a:r>
                <a:r>
                  <a:rPr lang="ru-RU" sz="2400" dirty="0" err="1"/>
                  <a:t>extended</a:t>
                </a:r>
                <a:r>
                  <a:rPr lang="ru-RU" sz="2400" dirty="0"/>
                  <a:t>] </a:t>
                </a:r>
                <a:r>
                  <a:rPr lang="ru-RU" sz="2400" dirty="0" err="1"/>
                  <a:t>Backus</a:t>
                </a:r>
                <a:r>
                  <a:rPr lang="ru-RU" sz="2400" dirty="0"/>
                  <a:t>–</a:t>
                </a:r>
                <a:r>
                  <a:rPr lang="ru-RU" sz="2400" dirty="0" err="1"/>
                  <a:t>Naur</a:t>
                </a:r>
                <a:r>
                  <a:rPr lang="ru-RU" sz="2400" dirty="0"/>
                  <a:t> </a:t>
                </a:r>
                <a:r>
                  <a:rPr lang="ru-RU" sz="2400" dirty="0" err="1"/>
                  <a:t>form</a:t>
                </a:r>
                <a:r>
                  <a:rPr lang="ru-RU" sz="2400" dirty="0"/>
                  <a:t>)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/>
                  <a:t> попытка стандартизировать представление грамматик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Большинство «индустриальных» грамматик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ISO/IEC 14977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12594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Генераторы парсеров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Реализовывать с нуля анализ грамматик и разбор для сколько-нибудь сложных грамматик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/>
                  <a:t> плохая идея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Генераторы парсеров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ANTLR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/>
                  <a:t> для </a:t>
                </a:r>
                <a:r>
                  <a:rPr lang="ru-RU" sz="2400" dirty="0" err="1"/>
                  <a:t>Java</a:t>
                </a: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 err="1"/>
                  <a:t>Bison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/>
                  <a:t> C/C++/</a:t>
                </a:r>
                <a:r>
                  <a:rPr lang="ru-RU" sz="2400" dirty="0" err="1"/>
                  <a:t>Java</a:t>
                </a: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и десятки других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72645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парсера</a:t>
            </a:r>
          </a:p>
        </p:txBody>
      </p:sp>
      <p:pic>
        <p:nvPicPr>
          <p:cNvPr id="6" name="Объект 5" descr="Изображение выглядит как текст, человек, зеленый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502C3843-6F21-4574-9530-A2696E70E43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37494"/>
            <a:ext cx="3810000" cy="3810000"/>
          </a:xfrm>
        </p:spPr>
      </p:pic>
    </p:spTree>
    <p:extLst>
      <p:ext uri="{BB962C8B-B14F-4D97-AF65-F5344CB8AC3E}">
        <p14:creationId xmlns:p14="http://schemas.microsoft.com/office/powerpoint/2010/main" val="97253889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5B8285F4-91FA-4115-A159-F2F4DF474257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587212" y="2379197"/>
                <a:ext cx="4508788" cy="1773353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0" dirty="0">
                    <a:latin typeface="Cambria Math" panose="02040503050406030204" pitchFamily="18" charset="0"/>
                  </a:rPr>
                  <a:t>LL(1) </a:t>
                </a:r>
                <a:r>
                  <a:rPr lang="ru-RU" sz="2400" i="0" dirty="0">
                    <a:latin typeface="Cambria Math" panose="02040503050406030204" pitchFamily="18" charset="0"/>
                  </a:rPr>
                  <a:t>грамматика для ПСП</a:t>
                </a:r>
                <a:r>
                  <a:rPr lang="en-US" sz="2400" i="0" dirty="0">
                    <a:latin typeface="Cambria Math" panose="02040503050406030204" pitchFamily="18" charset="0"/>
                  </a:rPr>
                  <a:t> c </a:t>
                </a:r>
                <a:r>
                  <a:rPr lang="ru-RU" sz="2400" i="0" dirty="0">
                    <a:latin typeface="Cambria Math" panose="02040503050406030204" pitchFamily="18" charset="0"/>
                  </a:rPr>
                  <a:t>двумя типами скобок</a:t>
                </a:r>
                <a:endParaRPr lang="en-US" sz="2400" i="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0" dirty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l-G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,[, ]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l-G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begChr m:val="|"/>
                        <m:endChr m:val="|"/>
                        <m:ctrlPr>
                          <a:rPr lang="el-GR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l-GR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sz="240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l-GR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/>
                  <a:t>Явного </a:t>
                </a:r>
                <a:r>
                  <a:rPr lang="ru-RU" sz="2400" dirty="0" err="1"/>
                  <a:t>лексера</a:t>
                </a:r>
                <a:r>
                  <a:rPr lang="ru-RU" sz="2400" dirty="0"/>
                  <a:t> нет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l-GR" sz="2400" dirty="0"/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5B8285F4-91FA-4115-A159-F2F4DF474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587212" y="2379197"/>
                <a:ext cx="4508788" cy="1773353"/>
              </a:xfrm>
              <a:blipFill>
                <a:blip r:embed="rId2"/>
                <a:stretch>
                  <a:fillRect l="-1757" t="-4811" r="-1622" b="-58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Парсер для ПСП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parseS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(s, pos)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pos = |s|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s[pos] = ‘)’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s[pos] = ‘]’ 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0, null </a:t>
            </a:r>
            <a:r>
              <a:rPr lang="en-US" sz="16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</a:t>
            </a:r>
            <a:r>
              <a:rPr lang="ru-RU" sz="16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правило</a:t>
            </a:r>
            <a:endParaRPr lang="en-US" sz="1600" b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tree = Node()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s[pos] = ‘(’</a:t>
            </a:r>
            <a:r>
              <a:rPr lang="ru-RU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16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правило</a:t>
            </a:r>
            <a:endParaRPr lang="en-US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tree.children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= Node(‘(’)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n,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tree.children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=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parseS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(s, pos + 1)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tree.children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= Node(‘)’)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_,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tree.children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[3] =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parseS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(s,</a:t>
            </a:r>
            <a:r>
              <a:rPr lang="en-US" sz="8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 +</a:t>
            </a:r>
            <a:r>
              <a:rPr lang="en-US" sz="11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+ 2)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s[pos] = ‘[’</a:t>
            </a:r>
            <a:r>
              <a:rPr lang="ru-RU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16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правило</a:t>
            </a:r>
            <a:endParaRPr lang="en-US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… 	</a:t>
            </a:r>
          </a:p>
          <a:p>
            <a:pPr>
              <a:buClr>
                <a:schemeClr val="accent1"/>
              </a:buClr>
            </a:pPr>
            <a:endParaRPr lang="en-US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endParaRPr lang="en-US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03092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5B8285F4-91FA-4115-A159-F2F4DF474257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587212" y="2379197"/>
                <a:ext cx="4508788" cy="1773353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begChr m:val="|"/>
                        <m:endChr m:val="|"/>
                        <m:ctrlPr>
                          <a:rPr lang="el-GR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l-GR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sz="240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l-GR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Обработка ошибок</a:t>
                </a:r>
                <a:endParaRPr lang="el-GR" sz="2400" dirty="0"/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5B8285F4-91FA-4115-A159-F2F4DF474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587212" y="2379197"/>
                <a:ext cx="4508788" cy="1773353"/>
              </a:xfrm>
              <a:blipFill>
                <a:blip r:embed="rId2"/>
                <a:stretch>
                  <a:fillRect l="-1757" t="-10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Парсер для ПСП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sz="1600" dirty="0" err="1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parseS</a:t>
                </a:r>
                <a:r>
                  <a:rPr lang="en-US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(s, pos)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US" sz="1600" b="1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pos = |s| </a:t>
                </a:r>
                <a:r>
                  <a:rPr lang="en-US" sz="1600" b="1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or</a:t>
                </a:r>
                <a:r>
                  <a:rPr lang="en-US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s[pos] = ‘)’ </a:t>
                </a:r>
                <a:r>
                  <a:rPr lang="en-US" sz="1600" b="1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or</a:t>
                </a:r>
                <a:r>
                  <a:rPr lang="en-US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s[pos] = ‘]’ 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return 0, null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tree = Node()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US" sz="1600" b="1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s[pos] = ‘(’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US" sz="1600" dirty="0" err="1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tree.children</a:t>
                </a:r>
                <a:r>
                  <a:rPr lang="en-US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[0] = Node(‘(’)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n, </a:t>
                </a:r>
                <a:r>
                  <a:rPr lang="en-US" sz="1600" dirty="0" err="1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tree.children</a:t>
                </a:r>
                <a:r>
                  <a:rPr lang="en-US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[1] = </a:t>
                </a:r>
                <a:r>
                  <a:rPr lang="en-US" sz="1600" dirty="0" err="1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parseS</a:t>
                </a:r>
                <a:r>
                  <a:rPr lang="en-US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(s, pos + 1)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US" sz="16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if s[pos]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≠</m:t>
                    </m:r>
                  </m:oMath>
                </a14:m>
                <a:r>
                  <a:rPr lang="en-US" sz="16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‘)’ throw Exception()</a:t>
                </a:r>
                <a:endParaRPr lang="ru-RU" sz="16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Clr>
                    <a:schemeClr val="accent1"/>
                  </a:buClr>
                </a:pPr>
                <a:r>
                  <a:rPr lang="ru-RU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US" sz="1600" dirty="0" err="1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tree.children</a:t>
                </a:r>
                <a:r>
                  <a:rPr lang="en-US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[2] = Node(‘)’)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_, </a:t>
                </a:r>
                <a:r>
                  <a:rPr lang="en-US" sz="1600" dirty="0" err="1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tree.children</a:t>
                </a:r>
                <a:r>
                  <a:rPr lang="en-US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[3] = </a:t>
                </a:r>
                <a:r>
                  <a:rPr lang="en-US" sz="1600" dirty="0" err="1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parseS</a:t>
                </a:r>
                <a:r>
                  <a:rPr lang="en-US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(s,</a:t>
                </a:r>
                <a:r>
                  <a:rPr lang="en-US" sz="8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pos +</a:t>
                </a:r>
                <a:r>
                  <a:rPr lang="en-US" sz="11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+ 2)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ru-RU" sz="16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…</a:t>
                </a:r>
                <a:endParaRPr lang="en-US" sz="1600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en-US" sz="1600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83" t="-972" b="-27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25634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Основные определения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Алфавит — конечное непустое множество символов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FF0000"/>
                </a:solidFill>
              </a:rPr>
              <a:t>Слово</a:t>
            </a:r>
            <a:r>
              <a:rPr lang="ru-RU" sz="2400" dirty="0"/>
              <a:t> — конечная последовательность символов некоторого алфавита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Язык - множество слов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Задача распознавания: принадлежит ли слово </a:t>
            </a:r>
            <a:r>
              <a:rPr lang="ru-RU" sz="2400" i="1" dirty="0"/>
              <a:t>w</a:t>
            </a:r>
            <a:r>
              <a:rPr lang="ru-RU" sz="2400" dirty="0"/>
              <a:t> языку </a:t>
            </a:r>
            <a:r>
              <a:rPr lang="ru-RU" sz="2400" i="1" dirty="0"/>
              <a:t>L</a:t>
            </a:r>
            <a:r>
              <a:rPr lang="ru-RU" sz="2400" dirty="0"/>
              <a:t>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886312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5B8285F4-91FA-4115-A159-F2F4DF474257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587212" y="2379197"/>
                <a:ext cx="4508788" cy="1773353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begChr m:val="|"/>
                        <m:endChr m:val="|"/>
                        <m:ctrlPr>
                          <a:rPr lang="el-GR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l-GR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sz="240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l-GR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Если есть </a:t>
                </a:r>
                <a:r>
                  <a:rPr lang="ru-RU" sz="2400" dirty="0" err="1"/>
                  <a:t>лексер</a:t>
                </a:r>
                <a:endParaRPr lang="el-GR" sz="2400" dirty="0"/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5B8285F4-91FA-4115-A159-F2F4DF474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587212" y="2379197"/>
                <a:ext cx="4508788" cy="1773353"/>
              </a:xfrm>
              <a:blipFill>
                <a:blip r:embed="rId2"/>
                <a:stretch>
                  <a:fillRect l="-1757" t="-10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Парсер для ПСП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parseS()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US" sz="1200" b="1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200" dirty="0" err="1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curToken</a:t>
                </a: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200" b="1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</a:t>
                </a: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{EOS, CLOSE_ROUND, CLOSE_SQUARE}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return null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tree = Node()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US" sz="1200" b="1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200" dirty="0" err="1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curToken</a:t>
                </a: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OPEN_ROUND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US" sz="1200" dirty="0" err="1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tree.children</a:t>
                </a: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[0] = Node(‘(’)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US" sz="1200" dirty="0" err="1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curToken</a:t>
                </a: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200" dirty="0" err="1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Lexer.nextToken</a:t>
                </a: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US" sz="1200" dirty="0" err="1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tree.children</a:t>
                </a: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[1] = </a:t>
                </a:r>
                <a:r>
                  <a:rPr lang="en-US" sz="1200" dirty="0" err="1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parseS</a:t>
                </a: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US" sz="1200" dirty="0" err="1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curToken</a:t>
                </a: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200" dirty="0" err="1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Lexer.nextToken</a:t>
                </a: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US" sz="1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2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curToken</a:t>
                </a:r>
                <a:r>
                  <a:rPr lang="en-US" sz="12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CLOSE_ROUND throw Exception()</a:t>
                </a:r>
                <a:endParaRPr lang="ru-RU" sz="1200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Clr>
                    <a:schemeClr val="accent1"/>
                  </a:buClr>
                </a:pPr>
                <a:r>
                  <a:rPr lang="ru-RU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US" sz="1200" dirty="0" err="1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tree.children</a:t>
                </a: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[2] = Node(‘)’)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US" sz="1200" dirty="0" err="1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curToken</a:t>
                </a: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200" dirty="0" err="1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Lexer.nextToken</a:t>
                </a: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US" sz="1200" dirty="0" err="1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tree.children</a:t>
                </a: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[3] = </a:t>
                </a:r>
                <a:r>
                  <a:rPr lang="en-US" sz="1200" dirty="0" err="1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parseS</a:t>
                </a:r>
                <a:r>
                  <a:rPr lang="en-US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 </a:t>
                </a:r>
                <a:r>
                  <a:rPr lang="ru-RU" sz="1200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…</a:t>
                </a:r>
                <a:endParaRPr lang="en-US" sz="1200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en-US" sz="1200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t="-324" b="-1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69830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E13D1CFD-EBFC-405E-96DF-B03C8E8C3D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Все!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87214F-6D0D-4492-8996-7349F83D54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4654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Классы языков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Регулярные языки 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─</a:t>
            </a:r>
            <a:r>
              <a:rPr lang="ru-RU" sz="2400" dirty="0"/>
              <a:t> задаются регулярными выражениями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FF0000"/>
                </a:solidFill>
              </a:rPr>
              <a:t>Контекстно-свободные языки </a:t>
            </a:r>
            <a:r>
              <a:rPr lang="ru-RU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─</a:t>
            </a:r>
            <a:r>
              <a:rPr lang="ru-RU" sz="2400" dirty="0">
                <a:solidFill>
                  <a:srgbClr val="FF0000"/>
                </a:solidFill>
              </a:rPr>
              <a:t> задаются КС-грамматиками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P 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─</a:t>
            </a:r>
            <a:r>
              <a:rPr lang="ru-RU" sz="2400" dirty="0"/>
              <a:t> языки, распознаваемые за полиномиальное время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NP, PSPACE, EXP, …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Разрешимые, перечислимые, ...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8235940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Грамматика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Множество терминалов — символы, из которых состоят слова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Множество </a:t>
                </a:r>
                <a:r>
                  <a:rPr lang="ru-RU" sz="2400" dirty="0" err="1"/>
                  <a:t>нетерминалов</a:t>
                </a:r>
                <a:r>
                  <a:rPr lang="ru-RU" sz="2400" dirty="0"/>
                  <a:t> — промежуточные символы, которые помогают строить слово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Стартовый </a:t>
                </a:r>
                <a:r>
                  <a:rPr lang="ru-RU" sz="2400" dirty="0" err="1"/>
                  <a:t>нетерминал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sz="2400" dirty="0"/>
                  <a:t> — то, с чего все начинается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Правила вида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/>
                  <a:t>(строку 𝜶 можно заменить на строку 𝜷)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Несколько правил можно записывать через черту: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ru-RU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ru-RU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ru-RU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 dirty="0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ru-RU" sz="24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… | </m:t>
                    </m:r>
                    <m:sSub>
                      <m:sSubPr>
                        <m:ctrlPr>
                          <a:rPr lang="ru-RU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3672806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Дополнительные обозначения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Нетерминалы обозначаются заглавными буквами латинского алфавита (например: A, B, C)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Терминалы обозначаются строчными буквами из начала латинского алфавита (например: a, b, c)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Последовательности из терминалов (слова) обозначают строчными буквами из конца латинского или греческого алфавита (например: ω)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Последовательности из терминалов и </a:t>
                </a:r>
                <a:r>
                  <a:rPr lang="ru-RU" sz="2400" dirty="0" err="1"/>
                  <a:t>нетерминалов</a:t>
                </a:r>
                <a:r>
                  <a:rPr lang="ru-RU" sz="2400" dirty="0"/>
                  <a:t> обозначаются строчными буквами греческого алфавита (например: </a:t>
                </a:r>
                <a14:m>
                  <m:oMath xmlns:m="http://schemas.openxmlformats.org/officeDocument/2006/math">
                    <m:r>
                      <a:rPr lang="ru-RU" sz="2400" i="1" dirty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/>
                  <a:t>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9073951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Примеры грамматик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Язык правильных скобочных последовательностей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sz="24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l-GR" sz="24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l-GR" sz="24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d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𝑆𝑆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Язык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0" dirty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sz="2400" i="1" dirty="0">
                        <a:latin typeface="Cambria Math" panose="02040503050406030204" pitchFamily="18" charset="0"/>
                      </a:rPr>
                      <m:t>={0,1,2</m:t>
                    </m:r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l-GR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→012|0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0→0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1→11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0769954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Вывод слова в грамматике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Последовательность примененных правил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d>
                      <m:dPr>
                        <m:ctrlPr>
                          <a:rPr lang="ru-RU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d>
                      <m:dPr>
                        <m:ctrlPr>
                          <a:rPr lang="ru-RU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ru-RU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e>
                    </m:d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ru-RU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ru-RU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/>
                        </m:d>
                      </m:e>
                    </m:d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d>
                      <m:dPr>
                        <m:ctrlPr>
                          <a:rPr lang="ru-RU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ru-RU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/>
                        </m:d>
                      </m:e>
                    </m:d>
                    <m:d>
                      <m:dPr>
                        <m:ctrlPr>
                          <a:rPr lang="ru-RU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→ (())()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Можно визуализировать с помощью дерева разбора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p:pic>
        <p:nvPicPr>
          <p:cNvPr id="5" name="Google Shape;128;g76f77639cf_0_15">
            <a:extLst>
              <a:ext uri="{FF2B5EF4-FFF2-40B4-BE49-F238E27FC236}">
                <a16:creationId xmlns:a16="http://schemas.microsoft.com/office/drawing/2014/main" id="{8CF00974-10E0-4392-AB7F-5D4C8D5CE3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525" y="3168757"/>
            <a:ext cx="2657475" cy="2876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54554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Контекстно-свободные грамматики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3C3D1D1-B8B4-469D-9702-EF94F70CA9B8}"/>
              </a:ext>
            </a:extLst>
          </p:cNvPr>
          <p:cNvGraphicFramePr>
            <a:graphicFrameLocks noGrp="1" noChangeAspect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443349115"/>
              </p:ext>
            </p:extLst>
          </p:nvPr>
        </p:nvGraphicFramePr>
        <p:xfrm>
          <a:off x="0" y="1033463"/>
          <a:ext cx="6096000" cy="481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2" imgW="4762440" imgH="3762360" progId="Paint.Picture">
                  <p:embed/>
                </p:oleObj>
              </mc:Choice>
              <mc:Fallback>
                <p:oleObj name="Точечный рисунок" r:id="rId2" imgW="4762440" imgH="3762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033463"/>
                        <a:ext cx="6096000" cy="481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897311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20067</TotalTime>
  <Words>1204</Words>
  <Application>Microsoft Office PowerPoint</Application>
  <PresentationFormat>Широкоэкранный</PresentationFormat>
  <Paragraphs>206</Paragraphs>
  <Slides>31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Courier New</vt:lpstr>
      <vt:lpstr>Proxima Nova Bold</vt:lpstr>
      <vt:lpstr>Proxima Nova Light</vt:lpstr>
      <vt:lpstr>Proxima Nova Regular</vt:lpstr>
      <vt:lpstr>Wingdings</vt:lpstr>
      <vt:lpstr>Тема Office</vt:lpstr>
      <vt:lpstr>Изображение Paintbrush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Шовкопляс Григорий Филиппович</dc:creator>
  <cp:lastModifiedBy>Шовкопляс Григорий Филиппович</cp:lastModifiedBy>
  <cp:revision>476</cp:revision>
  <dcterms:created xsi:type="dcterms:W3CDTF">2020-02-21T22:57:25Z</dcterms:created>
  <dcterms:modified xsi:type="dcterms:W3CDTF">2020-12-19T22:09:34Z</dcterms:modified>
</cp:coreProperties>
</file>